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2" r:id="rId13"/>
    <p:sldId id="268" r:id="rId14"/>
    <p:sldId id="286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3BCB9-46F1-4A1F-AF00-4B74473E3D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9882-DEF9-4D30-A657-702D8285C91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44BF4-BBDB-47B2-8C87-FC9BE36052C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34D4B6-7F65-4AFB-B8EF-EC5ED9D3390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EA0A8A-3C99-45C0-B5AA-BB97C59C4D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487CF-79F4-42DA-B0E0-F5284470FAB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57F7-14F7-45F0-AE2A-88B32738A03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4FEE4-96CC-43AA-9F67-51AF5AAC949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47C67-D7E2-41F0-A167-938D80452CC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65687-133F-49BB-AF1D-A2E6A3EA29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A6DEF-F3AA-418A-81C2-933C114641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5DDF0-1B82-4F15-B309-2D8651D7894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F4CC5-8FB4-4CD1-B18C-B84F2DCB02A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513D50-EAE5-4146-9568-4F4DE58C3C9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2403475"/>
          </a:xfrm>
        </p:spPr>
        <p:txBody>
          <a:bodyPr/>
          <a:lstStyle/>
          <a:p>
            <a:r>
              <a:rPr lang="pt-BR" sz="6600" b="1" i="1">
                <a:solidFill>
                  <a:srgbClr val="66FFFF"/>
                </a:solidFill>
              </a:rPr>
              <a:t>REVOLUÇÃO INDUSTRIAL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Consequências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pt-BR" b="1" u="sng">
                <a:solidFill>
                  <a:schemeClr val="bg1"/>
                </a:solidFill>
              </a:rPr>
              <a:t>Econômicas:</a:t>
            </a:r>
            <a:r>
              <a:rPr lang="pt-BR" b="1">
                <a:solidFill>
                  <a:schemeClr val="bg1"/>
                </a:solidFill>
              </a:rPr>
              <a:t>	</a:t>
            </a:r>
            <a:r>
              <a:rPr lang="pt-BR">
                <a:solidFill>
                  <a:schemeClr val="bg1"/>
                </a:solidFill>
              </a:rPr>
              <a:t>(“fim da escravidão”)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 → modo de produção capitalista se torna o modo de produção dominante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 → IMPERIALISMO = busca de mercados para extrair matérias-primas e vender manufaturados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	- Inglaterra e França = impérios coloniais na Ásia e África (</a:t>
            </a:r>
            <a:r>
              <a:rPr lang="pt-BR" i="1">
                <a:solidFill>
                  <a:schemeClr val="bg1"/>
                </a:solidFill>
              </a:rPr>
              <a:t>partilha</a:t>
            </a:r>
            <a:r>
              <a:rPr lang="pt-BR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	- conflitos ( </a:t>
            </a:r>
            <a:r>
              <a:rPr lang="pt-BR" i="1">
                <a:solidFill>
                  <a:schemeClr val="bg1"/>
                </a:solidFill>
              </a:rPr>
              <a:t>= 1ª guerra </a:t>
            </a:r>
            <a:r>
              <a:rPr lang="pt-BR">
                <a:solidFill>
                  <a:schemeClr val="bg1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b="1" u="sng">
                <a:solidFill>
                  <a:schemeClr val="bg1"/>
                </a:solidFill>
              </a:rPr>
              <a:t>Sociais</a:t>
            </a:r>
            <a:r>
              <a:rPr lang="pt-BR" b="1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surgimento de gravíssimas questões sociais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jornada de trabalho de 15/16h por dia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salários miseráveis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péssimas condições de trabalho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salários pagos em vales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habitações de péssimas condições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exploração do trabalho infantil e feminino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aumento do desemprego, exploração excessiva dos trabalhadores, surgimento das ideologias revolucionárias...</a:t>
            </a:r>
          </a:p>
          <a:p>
            <a:pPr>
              <a:buFontTx/>
              <a:buNone/>
            </a:pPr>
            <a:endParaRPr lang="pt-BR">
              <a:solidFill>
                <a:schemeClr val="bg1"/>
              </a:solidFill>
            </a:endParaRPr>
          </a:p>
          <a:p>
            <a:r>
              <a:rPr lang="pt-BR" i="1">
                <a:solidFill>
                  <a:schemeClr val="bg1"/>
                </a:solidFill>
              </a:rPr>
              <a:t>Horas de trabalho por semana para trabalhadores adultos nas indústrias têxteis:</a:t>
            </a:r>
            <a:endParaRPr lang="pt-BR" b="1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b="1">
                <a:solidFill>
                  <a:schemeClr val="bg1"/>
                </a:solidFill>
              </a:rPr>
              <a:t>	1780</a:t>
            </a:r>
            <a:r>
              <a:rPr lang="pt-BR">
                <a:solidFill>
                  <a:schemeClr val="bg1"/>
                </a:solidFill>
              </a:rPr>
              <a:t> - em torno de 80 horas por semana</a:t>
            </a:r>
            <a:endParaRPr lang="pt-BR" b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b="1">
                <a:solidFill>
                  <a:schemeClr val="bg1"/>
                </a:solidFill>
              </a:rPr>
              <a:t>	1820</a:t>
            </a:r>
            <a:r>
              <a:rPr lang="pt-BR">
                <a:solidFill>
                  <a:schemeClr val="bg1"/>
                </a:solidFill>
              </a:rPr>
              <a:t> - 67 horas por semana</a:t>
            </a:r>
            <a:endParaRPr lang="pt-BR" b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b="1">
                <a:solidFill>
                  <a:schemeClr val="bg1"/>
                </a:solidFill>
              </a:rPr>
              <a:t>	1860</a:t>
            </a:r>
            <a:r>
              <a:rPr lang="pt-BR">
                <a:solidFill>
                  <a:schemeClr val="bg1"/>
                </a:solidFill>
              </a:rPr>
              <a:t> - 53 horas por semana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pt-BR" b="1" u="sng">
                <a:solidFill>
                  <a:schemeClr val="bg1"/>
                </a:solidFill>
              </a:rPr>
              <a:t>Políticas: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Burguesia no poder, aplicação do Liberalismo 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			</a:t>
            </a:r>
            <a:r>
              <a:rPr lang="pt-BR" i="1">
                <a:solidFill>
                  <a:schemeClr val="bg1"/>
                </a:solidFill>
              </a:rPr>
              <a:t>“lassez faire, laissez passer”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			(</a:t>
            </a:r>
            <a:r>
              <a:rPr lang="pt-BR" i="1">
                <a:solidFill>
                  <a:schemeClr val="bg1"/>
                </a:solidFill>
              </a:rPr>
              <a:t>deixai fazer, deixar passar</a:t>
            </a:r>
            <a:r>
              <a:rPr lang="pt-BR">
                <a:solidFill>
                  <a:schemeClr val="bg1"/>
                </a:solidFill>
              </a:rPr>
              <a:t>)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“</a:t>
            </a:r>
            <a:r>
              <a:rPr lang="pt-BR" i="1">
                <a:solidFill>
                  <a:schemeClr val="bg1"/>
                </a:solidFill>
              </a:rPr>
              <a:t>plena igualdade de direito, desigualdade de fato</a:t>
            </a:r>
            <a:r>
              <a:rPr lang="pt-BR">
                <a:solidFill>
                  <a:schemeClr val="bg1"/>
                </a:solidFill>
              </a:rPr>
              <a:t>” → sociedade baseada no dinheiro e na instrução</a:t>
            </a:r>
          </a:p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 descr="proleti1h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175" y="981075"/>
            <a:ext cx="4824413" cy="3265488"/>
          </a:xfrm>
        </p:spPr>
      </p:pic>
      <p:pic>
        <p:nvPicPr>
          <p:cNvPr id="53257" name="Picture 9" descr="bandera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333375"/>
            <a:ext cx="3416300" cy="61198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Antecedentes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Revolução Comercial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	→ Expansão dos Mercados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		+ Acumulação de Capitais</a:t>
            </a:r>
          </a:p>
          <a:p>
            <a:pPr>
              <a:lnSpc>
                <a:spcPct val="90000"/>
              </a:lnSpc>
            </a:pPr>
            <a:endParaRPr lang="pt-BR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Burguesia no poder político e econômico</a:t>
            </a:r>
          </a:p>
          <a:p>
            <a:pPr>
              <a:lnSpc>
                <a:spcPct val="90000"/>
              </a:lnSpc>
            </a:pPr>
            <a:endParaRPr lang="pt-BR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Investimentos em inovações tecnológicas visando aumentar a produtividade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					→ máquinas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O que foi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algn="just">
              <a:buFontTx/>
              <a:buNone/>
            </a:pPr>
            <a:endParaRPr lang="pt-BR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pt-BR">
                <a:solidFill>
                  <a:schemeClr val="bg1"/>
                </a:solidFill>
              </a:rPr>
              <a:t>“Processo de transformações econômicas e sociais, caracterizadas pela aceleração do processo produtivo e pela consolidação da produção capitalista. Tal processo liquidou com os resquícios da produção baseada em relações feudais e consolidou definitivamente o </a:t>
            </a:r>
            <a:r>
              <a:rPr lang="pt-BR" b="1">
                <a:solidFill>
                  <a:schemeClr val="bg1"/>
                </a:solidFill>
              </a:rPr>
              <a:t>modo de produção capitalista</a:t>
            </a:r>
            <a:r>
              <a:rPr lang="pt-BR">
                <a:solidFill>
                  <a:schemeClr val="bg1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Fatores p/ que ocorresse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Acumulação de Capitais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Existência de Matérias-primas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Mão-de-obra Barata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Existência de Mercados Consumidores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Pioneirismo Inglês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Revolução Inglesa, regime liberal no poder, burguesia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Cercamentos = liberaram mão-de-obra e mecanizaram a agricultura, permitindo alimentar as populações das cidades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Mão-de-obra barata abundante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Ricas jazidas de carvão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Progresso nas ciências aplicadas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Próspero comércio colonial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chemeClr val="bg1"/>
                </a:solidFill>
              </a:rPr>
              <a:t>Infra-estrutura naval e burguesia empreendedora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Principais inventos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/>
              <a:t>		</a:t>
            </a:r>
            <a:r>
              <a:rPr lang="pt-BR" i="1">
                <a:solidFill>
                  <a:schemeClr val="bg1"/>
                </a:solidFill>
              </a:rPr>
              <a:t>(1ª fase)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1782 – James Watt, </a:t>
            </a:r>
            <a:r>
              <a:rPr lang="pt-BR" u="sng">
                <a:solidFill>
                  <a:schemeClr val="bg1"/>
                </a:solidFill>
              </a:rPr>
              <a:t>máquina a vapor</a:t>
            </a:r>
            <a:r>
              <a:rPr lang="pt-BR">
                <a:solidFill>
                  <a:schemeClr val="bg1"/>
                </a:solidFill>
              </a:rPr>
              <a:t> que passa a ser usada em larga escala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		</a:t>
            </a:r>
            <a:r>
              <a:rPr lang="pt-BR" i="1">
                <a:solidFill>
                  <a:schemeClr val="bg1"/>
                </a:solidFill>
              </a:rPr>
              <a:t>(2ª fase)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1875 – Telefone, Graham Bell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1880 - Lâmpada elétrica, Thomas Edison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>
                <a:solidFill>
                  <a:schemeClr val="bg1"/>
                </a:solidFill>
              </a:rPr>
              <a:t>1886 - Motor a gasolina, Karl Benz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7" name="Group 79"/>
          <p:cNvGraphicFramePr>
            <a:graphicFrameLocks noGrp="1"/>
          </p:cNvGraphicFramePr>
          <p:nvPr>
            <p:ph type="tbl" idx="1"/>
          </p:nvPr>
        </p:nvGraphicFramePr>
        <p:xfrm>
          <a:off x="457200" y="404813"/>
          <a:ext cx="8229600" cy="6096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Primeira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Segunda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 Industrial Básico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Principal Fonte Energética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VAPOR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ELETRICIDADE PETRÓLEO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Setor Predominante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TÊXTIL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DIVERSIFICAÇÃO DA PRODUÇÃO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(expansão)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811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1820 – 1850 → EXPANSÃO = França, Bélgica, EUA, Alemanha, Suíça, Holanda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>
                <a:solidFill>
                  <a:srgbClr val="66FFFF"/>
                </a:solidFill>
              </a:rPr>
              <a:t>Novo modo de produção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19587"/>
          </a:xfrm>
        </p:spPr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Separação Trabalho – Capital</a:t>
            </a:r>
          </a:p>
          <a:p>
            <a:pPr>
              <a:buFontTx/>
              <a:buNone/>
            </a:pPr>
            <a:r>
              <a:rPr lang="pt-BR">
                <a:solidFill>
                  <a:schemeClr val="bg1"/>
                </a:solidFill>
              </a:rPr>
              <a:t>	→ </a:t>
            </a:r>
            <a:r>
              <a:rPr lang="pt-BR" sz="2800">
                <a:solidFill>
                  <a:schemeClr val="bg1"/>
                </a:solidFill>
              </a:rPr>
              <a:t>Capitalista = dono dos meios de produção</a:t>
            </a:r>
          </a:p>
          <a:p>
            <a:pPr>
              <a:buFontTx/>
              <a:buNone/>
            </a:pPr>
            <a:r>
              <a:rPr lang="pt-BR" sz="2800">
                <a:solidFill>
                  <a:schemeClr val="bg1"/>
                </a:solidFill>
              </a:rPr>
              <a:t>	</a:t>
            </a:r>
            <a:r>
              <a:rPr lang="pt-BR">
                <a:solidFill>
                  <a:schemeClr val="bg1"/>
                </a:solidFill>
              </a:rPr>
              <a:t>→ </a:t>
            </a:r>
            <a:r>
              <a:rPr lang="pt-BR" sz="2800">
                <a:solidFill>
                  <a:schemeClr val="bg1"/>
                </a:solidFill>
              </a:rPr>
              <a:t>Proletário = trabalhador assalariado</a:t>
            </a:r>
          </a:p>
          <a:p>
            <a:r>
              <a:rPr lang="pt-BR">
                <a:solidFill>
                  <a:schemeClr val="bg1"/>
                </a:solidFill>
              </a:rPr>
              <a:t>Trabalho = mercadoria que o trabalhador vende em troca de um salário</a:t>
            </a:r>
          </a:p>
          <a:p>
            <a:r>
              <a:rPr lang="pt-BR">
                <a:solidFill>
                  <a:schemeClr val="bg1"/>
                </a:solidFill>
              </a:rPr>
              <a:t>Declínio da produção artesanal, produção em larga escala = </a:t>
            </a:r>
            <a:r>
              <a:rPr lang="pt-BR" u="sng">
                <a:solidFill>
                  <a:schemeClr val="bg1"/>
                </a:solidFill>
              </a:rPr>
              <a:t>Fábricas</a:t>
            </a:r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Aumento da produção, barateamento dos custos, mais fácil acesso aos bens de consumo</a:t>
            </a: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Produção para um mercado desconhecido</a:t>
            </a: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Concentração da produção industrial em centros urbanos – industriais</a:t>
            </a: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Surgimento da classe operária</a:t>
            </a:r>
          </a:p>
          <a:p>
            <a:pPr>
              <a:lnSpc>
                <a:spcPct val="90000"/>
              </a:lnSpc>
            </a:pPr>
            <a:r>
              <a:rPr lang="pt-BR">
                <a:solidFill>
                  <a:schemeClr val="bg1"/>
                </a:solidFill>
              </a:rPr>
              <a:t>Oficinas artesanais deram lugar ao </a:t>
            </a:r>
            <a:r>
              <a:rPr lang="pt-BR" b="1" u="sng">
                <a:solidFill>
                  <a:schemeClr val="bg1"/>
                </a:solidFill>
              </a:rPr>
              <a:t>sistema fabril</a:t>
            </a:r>
            <a:r>
              <a:rPr lang="pt-BR">
                <a:solidFill>
                  <a:schemeClr val="bg1"/>
                </a:solidFill>
              </a:rPr>
              <a:t>, onde a máquina homogeneiza o trabalho humano e acentua-se a divisão social do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226</Words>
  <Application>Microsoft Office PowerPoint</Application>
  <PresentationFormat>Apresentação na tela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Arial</vt:lpstr>
      <vt:lpstr>Design padrão</vt:lpstr>
      <vt:lpstr>REVOLUÇÃO INDUSTRIAL</vt:lpstr>
      <vt:lpstr>Antecedentes</vt:lpstr>
      <vt:lpstr>O que foi</vt:lpstr>
      <vt:lpstr>Fatores p/ que ocorresse</vt:lpstr>
      <vt:lpstr>Pioneirismo Inglês</vt:lpstr>
      <vt:lpstr>Principais inventos</vt:lpstr>
      <vt:lpstr>Slide 7</vt:lpstr>
      <vt:lpstr>Novo modo de produção</vt:lpstr>
      <vt:lpstr>Slide 9</vt:lpstr>
      <vt:lpstr>Consequências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REVOLUÇÃO INDUSTRIAL</dc:title>
  <dc:creator>Davi</dc:creator>
  <cp:lastModifiedBy>Lindemberg</cp:lastModifiedBy>
  <cp:revision>30</cp:revision>
  <dcterms:created xsi:type="dcterms:W3CDTF">2006-09-25T00:03:56Z</dcterms:created>
  <dcterms:modified xsi:type="dcterms:W3CDTF">2020-02-20T10:40:49Z</dcterms:modified>
</cp:coreProperties>
</file>